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f2d2aa56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f2d2aa56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16568068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16568068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f2ca798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f2ca798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f2d2aa56c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f2d2aa56c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Marketing Team Lead: 1. Offering discounts is</a:t>
            </a:r>
            <a:r>
              <a:rPr lang="fr" sz="15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beneficial in the long run</a:t>
            </a:r>
            <a:r>
              <a:rPr lang="f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  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 Discounts improve customer acquisition, satisfaction and retention, and allow the company to grow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Investors in the Board: 1. </a:t>
            </a:r>
            <a:r>
              <a:rPr b="1" lang="fr" sz="15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Decrease in total revenue</a:t>
            </a:r>
            <a:r>
              <a:rPr lang="f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due to aggressive discounts 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 Company should position itself in the quality segment, rather than competing to offer the lowest prices in the market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f2d2aa56c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f2d2aa56c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f2d2aa56c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f2d2aa56c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f2ca798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f2ca798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656806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1656806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16568068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16568068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f2ca798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f2ca798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Raleway"/>
                <a:ea typeface="Raleway"/>
                <a:cs typeface="Raleway"/>
                <a:sym typeface="Raleway"/>
              </a:rPr>
              <a:t>Confidentiel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Raleway"/>
                <a:ea typeface="Raleway"/>
                <a:cs typeface="Raleway"/>
                <a:sym typeface="Raleway"/>
              </a:rPr>
              <a:t>Personnalisé pour </a:t>
            </a:r>
            <a:r>
              <a:rPr b="1" lang="fr" sz="600">
                <a:latin typeface="Raleway"/>
                <a:ea typeface="Raleway"/>
                <a:cs typeface="Raleway"/>
                <a:sym typeface="Raleway"/>
              </a:rPr>
              <a:t>Nom de l'entreprise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Confidentiel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Personnalisé pour </a:t>
            </a:r>
            <a:r>
              <a:rPr b="1"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 de l'entreprise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450" y="2156700"/>
            <a:ext cx="3208699" cy="27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913775" y="4276750"/>
            <a:ext cx="270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Asli, Sunni, Hristo,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Osveh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April 18, 2023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To d</a:t>
            </a:r>
            <a:r>
              <a:rPr lang="fr" sz="4800">
                <a:solidFill>
                  <a:srgbClr val="000000"/>
                </a:solidFill>
              </a:rPr>
              <a:t>iscount or not!</a:t>
            </a:r>
            <a:endParaRPr b="0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3434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676650" y="665825"/>
            <a:ext cx="70101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Guiding Question</a:t>
            </a:r>
            <a:endParaRPr sz="2400"/>
          </a:p>
        </p:txBody>
      </p:sp>
      <p:sp>
        <p:nvSpPr>
          <p:cNvPr id="259" name="Google Shape;259;p28"/>
          <p:cNvSpPr txBox="1"/>
          <p:nvPr>
            <p:ph idx="4294967295" type="body"/>
          </p:nvPr>
        </p:nvSpPr>
        <p:spPr>
          <a:xfrm>
            <a:off x="676650" y="1749350"/>
            <a:ext cx="77907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2300">
                <a:solidFill>
                  <a:srgbClr val="FFFFFF"/>
                </a:solidFill>
              </a:rPr>
              <a:t>Is it beneficial to offer discount on products?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727650" y="521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759275" y="1385625"/>
            <a:ext cx="7688700" cy="3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Regular discount strategy: 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fr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Customers start to expect it and will wait to purchase when the sale rolls around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60"/>
              </a:buClr>
              <a:buSzPts val="1300"/>
              <a:buFont typeface="Arial"/>
              <a:buChar char="-"/>
            </a:pPr>
            <a:r>
              <a:rPr lang="fr">
                <a:solidFill>
                  <a:srgbClr val="2123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Regular discounting can lower the perceived value and quality of your brand</a:t>
            </a:r>
            <a:endParaRPr>
              <a:solidFill>
                <a:srgbClr val="2123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326"/>
              </a:buClr>
              <a:buSzPts val="1300"/>
              <a:buFont typeface="Arial"/>
              <a:buChar char="-"/>
            </a:pPr>
            <a:r>
              <a:rPr lang="fr">
                <a:solidFill>
                  <a:srgbClr val="2123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can attract conditional shoppers instead of loyal customers</a:t>
            </a:r>
            <a:endParaRPr sz="1350">
              <a:solidFill>
                <a:srgbClr val="2123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8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123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730000" y="1318650"/>
            <a:ext cx="3471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Hypothesis Testing</a:t>
            </a:r>
            <a:endParaRPr b="0"/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4524125" y="1068650"/>
            <a:ext cx="3879300" cy="1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How do discounts affect sales?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/>
              <a:t>Hypothesis to be tested: (#of order) &amp; (# of %discounted products) positively correlated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727650" y="550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Importance of p</a:t>
            </a:r>
            <a:r>
              <a:rPr lang="fr" sz="2400"/>
              <a:t>roduct quality on sales</a:t>
            </a:r>
            <a:endParaRPr sz="2400"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578" y="1371850"/>
            <a:ext cx="5745798" cy="36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692175" y="550850"/>
            <a:ext cx="76887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fr" sz="2300">
                <a:latin typeface="Lato"/>
                <a:ea typeface="Lato"/>
                <a:cs typeface="Lato"/>
                <a:sym typeface="Lato"/>
              </a:rPr>
              <a:t>Is it beneficial to offer discount on products?</a:t>
            </a:r>
            <a:endParaRPr sz="2400"/>
          </a:p>
        </p:txBody>
      </p:sp>
      <p:sp>
        <p:nvSpPr>
          <p:cNvPr id="184" name="Google Shape;184;p19"/>
          <p:cNvSpPr/>
          <p:nvPr/>
        </p:nvSpPr>
        <p:spPr>
          <a:xfrm>
            <a:off x="3628290" y="1335450"/>
            <a:ext cx="1726500" cy="6744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Discounts?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615561" y="2706587"/>
            <a:ext cx="1726500" cy="67440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Investors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1641019" y="2706587"/>
            <a:ext cx="1726500" cy="674400"/>
          </a:xfrm>
          <a:prstGeom prst="roundRect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Marketing Team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692175" y="4077724"/>
            <a:ext cx="1726500" cy="674400"/>
          </a:xfrm>
          <a:prstGeom prst="roundRect">
            <a:avLst>
              <a:gd fmla="val 5000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Beneficial in long term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2589862" y="4077724"/>
            <a:ext cx="1726500" cy="674400"/>
          </a:xfrm>
          <a:prstGeom prst="roundRect">
            <a:avLst>
              <a:gd fmla="val 5000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Increase customer acquisition and satisfaction 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4666725" y="4077724"/>
            <a:ext cx="1726500" cy="674400"/>
          </a:xfrm>
          <a:prstGeom prst="roundRect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Decrease total revenue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6564412" y="4077724"/>
            <a:ext cx="1726500" cy="674400"/>
          </a:xfrm>
          <a:prstGeom prst="roundRect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Concentrate on quality segment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19"/>
          <p:cNvCxnSpPr>
            <a:stCxn id="184" idx="2"/>
            <a:endCxn id="185" idx="0"/>
          </p:cNvCxnSpPr>
          <p:nvPr/>
        </p:nvCxnSpPr>
        <p:spPr>
          <a:xfrm flipH="1" rot="-5400000">
            <a:off x="5136840" y="1364550"/>
            <a:ext cx="696600" cy="198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19"/>
          <p:cNvCxnSpPr>
            <a:stCxn id="186" idx="0"/>
            <a:endCxn id="184" idx="2"/>
          </p:cNvCxnSpPr>
          <p:nvPr/>
        </p:nvCxnSpPr>
        <p:spPr>
          <a:xfrm rot="-5400000">
            <a:off x="3149569" y="1364687"/>
            <a:ext cx="696600" cy="198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19"/>
          <p:cNvCxnSpPr>
            <a:stCxn id="186" idx="2"/>
            <a:endCxn id="188" idx="0"/>
          </p:cNvCxnSpPr>
          <p:nvPr/>
        </p:nvCxnSpPr>
        <p:spPr>
          <a:xfrm flipH="1" rot="-5400000">
            <a:off x="2630419" y="3254837"/>
            <a:ext cx="696600" cy="94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19"/>
          <p:cNvCxnSpPr>
            <a:stCxn id="187" idx="0"/>
            <a:endCxn id="186" idx="2"/>
          </p:cNvCxnSpPr>
          <p:nvPr/>
        </p:nvCxnSpPr>
        <p:spPr>
          <a:xfrm rot="-5400000">
            <a:off x="1681575" y="3254974"/>
            <a:ext cx="696600" cy="94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19"/>
          <p:cNvCxnSpPr>
            <a:stCxn id="185" idx="2"/>
            <a:endCxn id="190" idx="0"/>
          </p:cNvCxnSpPr>
          <p:nvPr/>
        </p:nvCxnSpPr>
        <p:spPr>
          <a:xfrm flipH="1" rot="-5400000">
            <a:off x="6604961" y="3254837"/>
            <a:ext cx="696600" cy="94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19"/>
          <p:cNvCxnSpPr>
            <a:stCxn id="189" idx="0"/>
            <a:endCxn id="185" idx="2"/>
          </p:cNvCxnSpPr>
          <p:nvPr/>
        </p:nvCxnSpPr>
        <p:spPr>
          <a:xfrm rot="-5400000">
            <a:off x="5656125" y="3254974"/>
            <a:ext cx="696600" cy="94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730725" y="586450"/>
            <a:ext cx="42636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Product Classification</a:t>
            </a:r>
            <a:endParaRPr b="0" sz="2400"/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/>
          </a:blip>
          <a:srcRect b="0" l="18687" r="18687" t="0"/>
          <a:stretch/>
        </p:blipFill>
        <p:spPr>
          <a:xfrm>
            <a:off x="847100" y="1787288"/>
            <a:ext cx="2390851" cy="238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775" y="1148725"/>
            <a:ext cx="3936976" cy="38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730725" y="1321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Total number of products: 7464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How discounting affects your sales targets</a:t>
            </a:r>
            <a:endParaRPr sz="2400"/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23817" l="1995" r="1609" t="2647"/>
          <a:stretch/>
        </p:blipFill>
        <p:spPr>
          <a:xfrm>
            <a:off x="1262288" y="1591563"/>
            <a:ext cx="6623022" cy="255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339450" y="4487000"/>
            <a:ext cx="846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example, if your gross margin is 30% and you decide to discount your goods or services by 10%, you'll need to increase your sales volume by 50% to make a profit.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1262300" y="3743725"/>
            <a:ext cx="1127400" cy="401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5152125" y="1591575"/>
            <a:ext cx="899400" cy="582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5129475" y="3743725"/>
            <a:ext cx="944700" cy="4011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687525" y="630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Orders with discounted products</a:t>
            </a:r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0350"/>
            <a:ext cx="8839203" cy="286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296600" y="604050"/>
            <a:ext cx="8626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Orders, revenue, and discount in total</a:t>
            </a:r>
            <a:endParaRPr sz="2400"/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63" y="1444050"/>
            <a:ext cx="5161264" cy="36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296600" y="604050"/>
            <a:ext cx="8626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Revenue and discount per category</a:t>
            </a:r>
            <a:endParaRPr sz="2400"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00" y="1456300"/>
            <a:ext cx="3899898" cy="30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717" y="1456300"/>
            <a:ext cx="4099083" cy="30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404250" y="2535225"/>
            <a:ext cx="2391000" cy="1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900"/>
              <a:t>p-value &gt;&gt; 0,05</a:t>
            </a:r>
            <a:endParaRPr b="0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900"/>
              <a:t>for yearly, monthly, and daily aggregation</a:t>
            </a:r>
            <a:endParaRPr b="0" sz="1900"/>
          </a:p>
        </p:txBody>
      </p:sp>
      <p:sp>
        <p:nvSpPr>
          <p:cNvPr id="239" name="Google Shape;239;p25"/>
          <p:cNvSpPr txBox="1"/>
          <p:nvPr>
            <p:ph type="title"/>
          </p:nvPr>
        </p:nvSpPr>
        <p:spPr>
          <a:xfrm>
            <a:off x="370700" y="531375"/>
            <a:ext cx="8626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Discount ~ Sales</a:t>
            </a:r>
            <a:endParaRPr sz="2400"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113" y="1459198"/>
            <a:ext cx="4799975" cy="33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404250" y="16902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 statistically significant results! 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727650" y="521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Conclusion</a:t>
            </a:r>
            <a:endParaRPr sz="2400"/>
          </a:p>
        </p:txBody>
      </p:sp>
      <p:sp>
        <p:nvSpPr>
          <p:cNvPr id="247" name="Google Shape;247;p26"/>
          <p:cNvSpPr txBox="1"/>
          <p:nvPr>
            <p:ph idx="1" type="body"/>
          </p:nvPr>
        </p:nvSpPr>
        <p:spPr>
          <a:xfrm>
            <a:off x="759275" y="1385625"/>
            <a:ext cx="7688700" cy="13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fr" sz="1400">
                <a:solidFill>
                  <a:schemeClr val="dk2"/>
                </a:solidFill>
              </a:rPr>
              <a:t>Option A</a:t>
            </a:r>
            <a:r>
              <a:rPr lang="fr" sz="1400">
                <a:solidFill>
                  <a:schemeClr val="dk2"/>
                </a:solidFill>
              </a:rPr>
              <a:t> - </a:t>
            </a:r>
            <a:r>
              <a:rPr lang="fr" sz="1400">
                <a:solidFill>
                  <a:schemeClr val="dk2"/>
                </a:solidFill>
              </a:rPr>
              <a:t>Do not change discount strategy –</a:t>
            </a:r>
            <a:r>
              <a:rPr lang="fr" sz="1400">
                <a:solidFill>
                  <a:schemeClr val="dk2"/>
                </a:solidFill>
              </a:rPr>
              <a:t> t</a:t>
            </a:r>
            <a:r>
              <a:rPr lang="fr" sz="1400">
                <a:solidFill>
                  <a:schemeClr val="dk2"/>
                </a:solidFill>
              </a:rPr>
              <a:t>ry other marketing tools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 a customer loyalty program</a:t>
            </a:r>
            <a:endParaRPr sz="14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Stick to seasonal patterns—for ex. two sales per year</a:t>
            </a:r>
            <a:endParaRPr sz="14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lang="fr" sz="14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Option B</a:t>
            </a:r>
            <a:r>
              <a:rPr lang="fr" sz="14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Apply discounts to specific categories, and follow conventional guidelines </a:t>
            </a:r>
            <a:endParaRPr sz="14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 txBox="1"/>
          <p:nvPr>
            <p:ph idx="1" type="body"/>
          </p:nvPr>
        </p:nvSpPr>
        <p:spPr>
          <a:xfrm>
            <a:off x="759275" y="2876800"/>
            <a:ext cx="76887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chemeClr val="dk2"/>
                </a:solidFill>
              </a:rPr>
              <a:t>Data collection Improvements</a:t>
            </a:r>
            <a:endParaRPr sz="1400" u="sng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P</a:t>
            </a:r>
            <a:r>
              <a:rPr lang="fr" sz="1400">
                <a:solidFill>
                  <a:schemeClr val="dk2"/>
                </a:solidFill>
              </a:rPr>
              <a:t>rovide customer information (quantify the trade-off between the </a:t>
            </a:r>
            <a:r>
              <a:rPr b="1" lang="fr" sz="1400" u="sng">
                <a:solidFill>
                  <a:schemeClr val="dk2"/>
                </a:solidFill>
              </a:rPr>
              <a:t>short-term</a:t>
            </a:r>
            <a:r>
              <a:rPr lang="fr" sz="1400">
                <a:solidFill>
                  <a:schemeClr val="dk2"/>
                </a:solidFill>
              </a:rPr>
              <a:t> and </a:t>
            </a:r>
            <a:r>
              <a:rPr b="1" lang="fr" sz="1400" u="sng">
                <a:solidFill>
                  <a:schemeClr val="dk2"/>
                </a:solidFill>
              </a:rPr>
              <a:t>long-term</a:t>
            </a:r>
            <a:r>
              <a:rPr lang="fr" sz="1400">
                <a:solidFill>
                  <a:schemeClr val="dk2"/>
                </a:solidFill>
              </a:rPr>
              <a:t> gains) 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Provide categorization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Provide cost information (purchasing, shipping, storage)</a:t>
            </a:r>
            <a:endParaRPr sz="140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